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9" r:id="rId3"/>
    <p:sldId id="257" r:id="rId4"/>
    <p:sldId id="258" r:id="rId5"/>
    <p:sldId id="268" r:id="rId6"/>
    <p:sldId id="259" r:id="rId7"/>
    <p:sldId id="273" r:id="rId8"/>
    <p:sldId id="279" r:id="rId9"/>
    <p:sldId id="280" r:id="rId10"/>
    <p:sldId id="260" r:id="rId11"/>
    <p:sldId id="276" r:id="rId12"/>
    <p:sldId id="261" r:id="rId13"/>
    <p:sldId id="275" r:id="rId14"/>
    <p:sldId id="270" r:id="rId15"/>
    <p:sldId id="271" r:id="rId16"/>
    <p:sldId id="272" r:id="rId17"/>
    <p:sldId id="262" r:id="rId18"/>
    <p:sldId id="277" r:id="rId19"/>
    <p:sldId id="274" r:id="rId20"/>
    <p:sldId id="263" r:id="rId21"/>
    <p:sldId id="278" r:id="rId22"/>
    <p:sldId id="264" r:id="rId23"/>
    <p:sldId id="265" r:id="rId24"/>
    <p:sldId id="266" r:id="rId25"/>
    <p:sldId id="26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314" autoAdjust="0"/>
    <p:restoredTop sz="94660"/>
  </p:normalViewPr>
  <p:slideViewPr>
    <p:cSldViewPr>
      <p:cViewPr>
        <p:scale>
          <a:sx n="100" d="100"/>
          <a:sy n="100" d="100"/>
        </p:scale>
        <p:origin x="-802" y="-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1C7F3-2DBF-417A-8D9C-3625791462E7}" type="datetimeFigureOut">
              <a:rPr lang="en-US" smtClean="0"/>
              <a:pPr/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E7CD9-9ED8-4D7C-958F-F819A2BEC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16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5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1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82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107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66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2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0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93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1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5683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428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eader_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NAIT_Websafe_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867400"/>
            <a:ext cx="5111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8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pIUG9w1iZF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pIUG9w1iZFQ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municipalaffairs.gov.ab.ca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04817" y="1158744"/>
            <a:ext cx="3048000" cy="609600"/>
          </a:xfrm>
        </p:spPr>
        <p:txBody>
          <a:bodyPr/>
          <a:lstStyle/>
          <a:p>
            <a:r>
              <a:rPr lang="en-US" sz="1800" dirty="0" smtClean="0"/>
              <a:t>Week 9</a:t>
            </a:r>
            <a:endParaRPr lang="en-US" dirty="0" smtClean="0"/>
          </a:p>
          <a:p>
            <a:endParaRPr lang="en-US" sz="1600" dirty="0" smtClean="0"/>
          </a:p>
          <a:p>
            <a:endParaRPr lang="en-US" dirty="0" smtClean="0"/>
          </a:p>
          <a:p>
            <a:r>
              <a:rPr lang="en-US" dirty="0" smtClean="0"/>
              <a:t>Motor Wiring Method</a:t>
            </a:r>
          </a:p>
          <a:p>
            <a:endParaRPr lang="en-US" sz="1100" dirty="0" smtClean="0"/>
          </a:p>
          <a:p>
            <a:r>
              <a:rPr lang="en-US" sz="1800" dirty="0" smtClean="0"/>
              <a:t>MEC 415 Industrial Controls</a:t>
            </a:r>
            <a:endParaRPr lang="en-US" sz="1800" dirty="0"/>
          </a:p>
        </p:txBody>
      </p:sp>
      <p:pic>
        <p:nvPicPr>
          <p:cNvPr id="5" name="Picture 9" descr="4aNAIT_Websafe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95400"/>
            <a:ext cx="681038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05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lvl="1"/>
            <a:r>
              <a:rPr lang="en-US" dirty="0"/>
              <a:t>Rule </a:t>
            </a:r>
            <a:r>
              <a:rPr lang="en-US" dirty="0" smtClean="0"/>
              <a:t>28-104</a:t>
            </a: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Motor </a:t>
            </a:r>
            <a:r>
              <a:rPr lang="en-US" sz="2400" dirty="0"/>
              <a:t>Supply </a:t>
            </a:r>
            <a:r>
              <a:rPr lang="en-US" sz="2400" b="1" dirty="0"/>
              <a:t>Conductor</a:t>
            </a:r>
            <a:r>
              <a:rPr lang="en-US" sz="2400" dirty="0"/>
              <a:t> </a:t>
            </a:r>
            <a:r>
              <a:rPr lang="en-US" sz="2400" u="sng" dirty="0"/>
              <a:t>Insulation Temperature Rating </a:t>
            </a:r>
            <a:r>
              <a:rPr lang="en-US" sz="2400" dirty="0"/>
              <a:t>and </a:t>
            </a:r>
            <a:r>
              <a:rPr lang="en-US" sz="2400" u="sng" dirty="0" err="1" smtClean="0"/>
              <a:t>Ampacity</a:t>
            </a:r>
            <a:r>
              <a:rPr lang="en-US" sz="2400" u="sng" dirty="0" smtClean="0"/>
              <a:t> (p. 204, 393)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745996"/>
            <a:ext cx="67564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62400"/>
            <a:ext cx="4800600" cy="270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12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68275"/>
            <a:ext cx="5194300" cy="6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1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Rule </a:t>
            </a:r>
            <a:r>
              <a:rPr lang="en-US" dirty="0" smtClean="0"/>
              <a:t>28-106</a:t>
            </a: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Conductors</a:t>
            </a:r>
            <a:r>
              <a:rPr lang="en-US" sz="2800" dirty="0"/>
              <a:t>, Individual </a:t>
            </a:r>
            <a:r>
              <a:rPr lang="en-US" sz="2800" dirty="0" smtClean="0"/>
              <a:t>Motors (p 204, 388)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conductor temperature rating is determined, the minimum wire size can then be selected per Rule </a:t>
            </a:r>
            <a:r>
              <a:rPr lang="en-US" dirty="0" smtClean="0"/>
              <a:t>28-106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80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68275"/>
            <a:ext cx="5194300" cy="6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82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Rule </a:t>
            </a:r>
            <a:r>
              <a:rPr lang="en-US" dirty="0" smtClean="0"/>
              <a:t>28-106</a:t>
            </a: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/>
              <a:t>Conductors</a:t>
            </a:r>
            <a:r>
              <a:rPr lang="en-US" sz="2400" dirty="0"/>
              <a:t>, Individual </a:t>
            </a:r>
            <a:r>
              <a:rPr lang="en-US" sz="2400" dirty="0" smtClean="0"/>
              <a:t>Motors (p 204, 388, 345, 346)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6807200" cy="216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4191000"/>
            <a:ext cx="4419600" cy="253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87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325" y="146050"/>
            <a:ext cx="648335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248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330200"/>
            <a:ext cx="6426200" cy="619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45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Rule </a:t>
            </a:r>
            <a:r>
              <a:rPr lang="en-US" dirty="0" smtClean="0"/>
              <a:t>28-200</a:t>
            </a: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Branch </a:t>
            </a:r>
            <a:r>
              <a:rPr lang="en-US" sz="2800" dirty="0"/>
              <a:t>Circuit Overcurrent </a:t>
            </a:r>
            <a:r>
              <a:rPr lang="en-US" sz="2800" dirty="0" smtClean="0"/>
              <a:t>Protection (p, 205, 389)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2209800"/>
            <a:ext cx="6921500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2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68275"/>
            <a:ext cx="5194300" cy="6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Rule </a:t>
            </a:r>
            <a:r>
              <a:rPr lang="en-US" dirty="0" smtClean="0"/>
              <a:t>28-200</a:t>
            </a: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Branch </a:t>
            </a:r>
            <a:r>
              <a:rPr lang="en-US" sz="3200" dirty="0"/>
              <a:t>Circuit Overcurrent Protection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55" y="2057400"/>
            <a:ext cx="6521450" cy="469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4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Assignment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version of the Canadian Electrical Code (CEC) is the most current?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Rule Section is relevant to us for installing motors?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Rules did we look at during </a:t>
            </a:r>
            <a:r>
              <a:rPr lang="en-US" smtClean="0"/>
              <a:t>class today?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1239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Rule </a:t>
            </a:r>
            <a:r>
              <a:rPr lang="en-US" dirty="0" smtClean="0"/>
              <a:t>28-306</a:t>
            </a:r>
            <a:r>
              <a:rPr lang="en-US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Rating </a:t>
            </a:r>
            <a:r>
              <a:rPr lang="en-US" sz="3200" dirty="0"/>
              <a:t>or Trip Selection of Overload Devices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455" y="1676400"/>
            <a:ext cx="5964595" cy="505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7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68275"/>
            <a:ext cx="5194300" cy="6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9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658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1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2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75" y="152400"/>
            <a:ext cx="504825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92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Electrical Code (CEC)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Canada, every province and territory adopts and enforces the same installation code, the </a:t>
            </a:r>
            <a:r>
              <a:rPr lang="en-US" dirty="0">
                <a:hlinkClick r:id="rId2"/>
              </a:rPr>
              <a:t>Canadian Electrical Code </a:t>
            </a:r>
            <a:r>
              <a:rPr lang="en-US" dirty="0"/>
              <a:t>(CEC), Part I, Electrical Installations.  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particular, motor wiring is discussed in CEC, </a:t>
            </a:r>
            <a:r>
              <a:rPr lang="en-US" b="1" dirty="0"/>
              <a:t>Rule Section 28</a:t>
            </a:r>
            <a:r>
              <a:rPr lang="en-US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610100"/>
            <a:ext cx="7073900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4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Canadian Electrical Code (CEC)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Alberta, </a:t>
            </a:r>
            <a:r>
              <a:rPr lang="en-US" b="1" dirty="0"/>
              <a:t>Canadian Electrical Code, Part I (22th Edition), Safety Standard for Electrical Installations </a:t>
            </a:r>
            <a:r>
              <a:rPr lang="en-US" dirty="0"/>
              <a:t>can be obtained from </a:t>
            </a:r>
            <a:r>
              <a:rPr lang="en-US" u="sng" dirty="0">
                <a:hlinkClick r:id="rId2"/>
              </a:rPr>
              <a:t>municipalaffairs.gov.ab.ca</a:t>
            </a:r>
            <a:r>
              <a:rPr lang="en-US" dirty="0"/>
              <a:t> which would re-direct to an online Canadian Standards Association (CSA) web store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In this portion of the course, we will look at how to determine copper conductor size, overcurrent and overload protection based on certain Rules from Rule Section 28.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25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CEC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going to examine the following four Rules:</a:t>
            </a:r>
          </a:p>
          <a:p>
            <a:pPr lvl="1"/>
            <a:r>
              <a:rPr lang="en-US" dirty="0" smtClean="0"/>
              <a:t>Rule </a:t>
            </a:r>
            <a:r>
              <a:rPr lang="en-US" dirty="0"/>
              <a:t>28-104	</a:t>
            </a:r>
            <a:r>
              <a:rPr lang="en-US" dirty="0" smtClean="0"/>
              <a:t>	Motor </a:t>
            </a:r>
            <a:r>
              <a:rPr lang="en-US" dirty="0"/>
              <a:t>Supply Conductor Insulation Temperature Rating and </a:t>
            </a:r>
            <a:r>
              <a:rPr lang="en-US" dirty="0" err="1"/>
              <a:t>Ampacity</a:t>
            </a:r>
            <a:endParaRPr lang="en-US" dirty="0"/>
          </a:p>
          <a:p>
            <a:pPr lvl="1"/>
            <a:r>
              <a:rPr lang="en-US" dirty="0" smtClean="0"/>
              <a:t>Rule </a:t>
            </a:r>
            <a:r>
              <a:rPr lang="en-US" dirty="0"/>
              <a:t>28-106	</a:t>
            </a:r>
            <a:r>
              <a:rPr lang="en-US" dirty="0" smtClean="0"/>
              <a:t>	Conductors</a:t>
            </a:r>
            <a:r>
              <a:rPr lang="en-US" dirty="0"/>
              <a:t>, Individual Motors</a:t>
            </a:r>
          </a:p>
          <a:p>
            <a:pPr lvl="1"/>
            <a:r>
              <a:rPr lang="en-US" dirty="0" smtClean="0"/>
              <a:t>Rule </a:t>
            </a:r>
            <a:r>
              <a:rPr lang="en-US" dirty="0"/>
              <a:t>28-200	</a:t>
            </a:r>
            <a:r>
              <a:rPr lang="en-US" dirty="0" smtClean="0"/>
              <a:t>	Branch </a:t>
            </a:r>
            <a:r>
              <a:rPr lang="en-US" dirty="0"/>
              <a:t>Circuit Overcurrent Protection</a:t>
            </a:r>
          </a:p>
          <a:p>
            <a:pPr lvl="1"/>
            <a:r>
              <a:rPr lang="en-US" dirty="0" smtClean="0"/>
              <a:t>Rule </a:t>
            </a:r>
            <a:r>
              <a:rPr lang="en-US" dirty="0"/>
              <a:t>28-306	</a:t>
            </a:r>
            <a:r>
              <a:rPr lang="en-US" dirty="0" smtClean="0"/>
              <a:t>	Rating </a:t>
            </a:r>
            <a:r>
              <a:rPr lang="en-US" dirty="0"/>
              <a:t>or Trip Selection of Overload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75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501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0" y="168275"/>
            <a:ext cx="5194300" cy="65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8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41325"/>
            <a:ext cx="8890000" cy="597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454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25780"/>
            <a:ext cx="5648325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0053"/>
            <a:ext cx="2464506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7" y="3634740"/>
            <a:ext cx="2433683" cy="306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6614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20760</TotalTime>
  <Words>220</Words>
  <Application>Microsoft Office PowerPoint</Application>
  <PresentationFormat>On-screen Show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Theme1</vt:lpstr>
      <vt:lpstr>PowerPoint Presentation</vt:lpstr>
      <vt:lpstr>Class Assignment Questions</vt:lpstr>
      <vt:lpstr>PowerPoint Presentation</vt:lpstr>
      <vt:lpstr>Canadian Electrical Code (CEC)</vt:lpstr>
      <vt:lpstr>Canadian Electrical Code (CEC)</vt:lpstr>
      <vt:lpstr>CEC Rules</vt:lpstr>
      <vt:lpstr>PowerPoint Presentation</vt:lpstr>
      <vt:lpstr>PowerPoint Presentation</vt:lpstr>
      <vt:lpstr>PowerPoint Presentation</vt:lpstr>
      <vt:lpstr>Rule 28-104  Motor Supply Conductor Insulation Temperature Rating and Ampacity (p. 204, 393) </vt:lpstr>
      <vt:lpstr>PowerPoint Presentation</vt:lpstr>
      <vt:lpstr>Rule 28-106  Conductors, Individual Motors (p 204, 388) </vt:lpstr>
      <vt:lpstr>PowerPoint Presentation</vt:lpstr>
      <vt:lpstr>Rule 28-106  Conductors, Individual Motors (p 204, 388, 345, 346) </vt:lpstr>
      <vt:lpstr>PowerPoint Presentation</vt:lpstr>
      <vt:lpstr>PowerPoint Presentation</vt:lpstr>
      <vt:lpstr>Rule 28-200  Branch Circuit Overcurrent Protection (p, 205, 389) </vt:lpstr>
      <vt:lpstr>PowerPoint Presentation</vt:lpstr>
      <vt:lpstr>Rule 28-200  Branch Circuit Overcurrent Protection </vt:lpstr>
      <vt:lpstr>Rule 28-306  Rating or Trip Selection of Overload Devices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2</dc:title>
  <dc:creator>T3chsh0p</dc:creator>
  <cp:lastModifiedBy>T3chsh0p</cp:lastModifiedBy>
  <cp:revision>266</cp:revision>
  <dcterms:created xsi:type="dcterms:W3CDTF">2012-11-01T15:36:44Z</dcterms:created>
  <dcterms:modified xsi:type="dcterms:W3CDTF">2013-02-25T19:03:29Z</dcterms:modified>
</cp:coreProperties>
</file>